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20"/>
    <p:restoredTop sz="94700"/>
  </p:normalViewPr>
  <p:slideViewPr>
    <p:cSldViewPr snapToGrid="0" showGuides="1">
      <p:cViewPr>
        <p:scale>
          <a:sx n="110" d="100"/>
          <a:sy n="110" d="100"/>
        </p:scale>
        <p:origin x="160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F4BC5-DF51-AE13-50A4-B11524A15C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6837D-44CE-760F-31E3-4A3983A73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44F53-590D-529C-FD1C-3CF371B8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4ECDF-F036-9AE7-5100-EAE9FC40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B8716-9B1D-0A71-DF9E-42657A512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2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F75A-01E9-152F-DC9A-5F3552FB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D6013-5390-5318-0E5F-A9A557D69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4B8AF-7F62-4C81-D3BF-4F19F85E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2A183-D092-DFCC-0BDB-D8683A525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716AE-CE58-9C2C-CE13-8BD6D1B8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9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CD5AF-BD66-99A1-923A-879959DC5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3C7B8-0267-F685-6171-5D3CA557E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F2815-D810-6043-FED9-F8D01A6B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78A87-657A-FF87-DB28-6C1BC83B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7E6A4-8217-38EB-AD43-9B5EDC456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6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4B9C-67A6-779A-8596-A7B2217C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E47C3-3411-8EF8-3F62-8BB3A4812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3762B-58DA-8D96-44A8-7A26247E9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61775-4128-9CF0-3A09-417118ABD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A02BA-9937-55FD-212B-6848166F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2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C0EB0-DEDA-C9DE-3725-8AA71B70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02B5F-C74E-68FC-2DE3-E73107AC1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5D5AE-A4D8-EFD1-5AB0-2383348D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10A50-9DE6-0B6E-5D9D-662A3B349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9063B-3557-076D-FED4-44FC217B2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49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7D044-D1C6-6D9D-84D9-1F018B478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3B764-DDBC-22FC-AC59-24949319E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EAC58-9DD1-556E-3B92-23AE98091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33B0F-FD5F-2353-DED5-199468BD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55E86-5869-614F-2F6A-425683427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CCA7B-6370-464C-70A0-98329DDA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3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0C89-4528-8F84-5ADB-F85C05B2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34387-3172-5F89-A893-8EF4B1E60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E654C-8BB6-C861-B223-B7CCAD2AC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077AD7-6A5C-9AE6-3D3D-1EAEFB0722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18C662-713D-53E6-BCB4-FAB3743A5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483AE2-F1D7-58B9-EE27-3879B860A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485189-589E-220B-75C2-00A6C46CC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2F55E-108D-7020-6039-597FC539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31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B6CF-57BA-B839-5B02-F5192B41E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B034F1-18DF-84F0-25F5-A69C69B8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02FC9-6C79-D4B9-F43C-EA61E8FA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B4D6B-34CD-AA0E-13B1-163DF7D84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9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F4372E-F6A7-10F8-199B-8D1448EF3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7FDFD-BE88-D1BC-0C75-A1F7FDA92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0960DB-717D-2709-8581-A4571FF98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44C35-A4FC-FD17-914D-EC9A6DEF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E1D30-B5C3-6239-1E3D-EF46CC2BD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D288C-1B51-4E54-64E7-7EAD17F7E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F6A46-89BA-51B6-5DBE-A8A0AB74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2E6AD-1139-3EAE-56A8-6BB6AFB4F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1202CD-0199-6FEB-71D9-73C73AB34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7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D0E71-E9D2-D1ED-D009-A1D3C48E5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6627D-9228-B94C-8485-733136962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D93C9-EAC5-F7DA-5A2F-B83EEB767D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D8E39-AA74-80A5-24B5-7E0570EC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9FA4E-3922-6F54-0868-12D5F8721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6DF96D-2064-2F97-8257-28E91692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45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9EA39D-3B2E-AA0D-1964-80BC0222A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3FA51-FEE3-399C-B9F5-F22C4E745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F722E-4536-EF4F-B3F9-A0A3192123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ADE756-F4D1-ED47-85F3-284B72F3DA91}" type="datetimeFigureOut">
              <a:rPr lang="en-US" smtClean="0"/>
              <a:t>5/30/25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A906D-DECC-F210-B204-0AA0461EB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7679D-00C9-CC04-DC48-48156EE62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F6E5DC-788E-1A41-BF83-9BCD0CE9739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8D2A49-384D-A0C9-757B-F5D4B101AD8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6367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Oracle 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E1E32-CF8D-59BE-4469-31A0B824223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6367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Oracle Restricted</a:t>
            </a:r>
          </a:p>
        </p:txBody>
      </p:sp>
    </p:spTree>
    <p:extLst>
      <p:ext uri="{BB962C8B-B14F-4D97-AF65-F5344CB8AC3E}">
        <p14:creationId xmlns:p14="http://schemas.microsoft.com/office/powerpoint/2010/main" val="181326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32C6D8-C3AB-B811-1D1D-354B72434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672272"/>
            <a:ext cx="5943600" cy="351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5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F123E5-60E9-B868-1198-D7EDD80E4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1962150"/>
            <a:ext cx="6223000" cy="29337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70ECC1-AA12-EFBF-56BE-3F6892F2D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058384"/>
              </p:ext>
            </p:extLst>
          </p:nvPr>
        </p:nvGraphicFramePr>
        <p:xfrm>
          <a:off x="4102100" y="503766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6801755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add-connections-to-catalog-2.png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97565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6DFA5E0-0DAE-E37A-E43E-F70E48E606D1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2605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7B6AE-C24D-7C5A-6073-C02F71736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3BF294-0E8C-7483-F2D7-D8BAC3B3891A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EAD30B8-8258-7450-67FC-DD510EBD6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025650"/>
            <a:ext cx="5461000" cy="28067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8200E2-4829-FB56-2E62-9169B50AE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781104"/>
              </p:ext>
            </p:extLst>
          </p:nvPr>
        </p:nvGraphicFramePr>
        <p:xfrm>
          <a:off x="4102100" y="513304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27641229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navigate-to-assigned-</a:t>
                      </a:r>
                      <a:r>
                        <a:rPr lang="en-US" sz="1200" u="none" strike="noStrike" dirty="0" err="1">
                          <a:effectLst/>
                        </a:rPr>
                        <a:t>adb.png</a:t>
                      </a:r>
                      <a:r>
                        <a:rPr lang="en-US" sz="1200" u="none" strike="noStrike" dirty="0"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315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9339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F7DEA-AA80-B11D-64FA-26FE275D0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96D6F65-75CF-554A-4440-A7372F059A5E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1B3E449-E379-1772-3321-B20FBA64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123950"/>
            <a:ext cx="7772400" cy="458761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02AF71-E0D9-EDA8-ED64-9F36E47CB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687677"/>
              </p:ext>
            </p:extLst>
          </p:nvPr>
        </p:nvGraphicFramePr>
        <p:xfrm>
          <a:off x="4102100" y="5850681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05557895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task-1-scrn-0.png)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0206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0602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76168-6B0F-49EF-7DA3-4AA128FF3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D0A7F3-B44B-B05C-12A1-CF3E8550A40A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D68E3EA-6EE8-8100-8BAF-BD319696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3050"/>
            <a:ext cx="7772400" cy="37719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482A8C-41E6-76FA-6D1E-48FE55384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704118"/>
              </p:ext>
            </p:extLst>
          </p:nvPr>
        </p:nvGraphicFramePr>
        <p:xfrm>
          <a:off x="4102100" y="549186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54521605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task-1-scrn-2.png)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2165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2654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00C7B-1FF1-B31F-98E8-DF72DDBF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AB30A8-DAFA-A366-F66F-2270AFD2C809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670865-3857-D0A3-27D7-8607F45AA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43050"/>
            <a:ext cx="7772400" cy="3771900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662204-F70B-53F1-C301-AB38E94A25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531965"/>
              </p:ext>
            </p:extLst>
          </p:nvPr>
        </p:nvGraphicFramePr>
        <p:xfrm>
          <a:off x="4095750" y="5472353"/>
          <a:ext cx="400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000500" imgH="215900" progId="Excel.Sheet.12">
                  <p:embed/>
                </p:oleObj>
              </mc:Choice>
              <mc:Fallback>
                <p:oleObj name="Worksheet" r:id="rId3" imgW="4000500" imgH="215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5750" y="5472353"/>
                        <a:ext cx="400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74958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B9AB3-7FCA-1AC8-F81D-B2A1D3586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E81CDF-6DB2-7679-09D4-29DC0E65B0D0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741680-5DCE-2B57-9A8F-EE1B5395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43000"/>
            <a:ext cx="7772400" cy="4572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841290-2C21-1027-BF7D-8C649C637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97599"/>
              </p:ext>
            </p:extLst>
          </p:nvPr>
        </p:nvGraphicFramePr>
        <p:xfrm>
          <a:off x="4102100" y="5827531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66977486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task-1-scrn-4.png)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50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1343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AB7F-5BBD-0A59-8D77-C0E022939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9B6EB54-4B94-D961-3B05-54AF1396F3EB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011653C-C7FA-A086-6C1A-73412D3D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50" y="1828800"/>
            <a:ext cx="5473700" cy="32004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BC79240-F52C-41B0-7CC9-3E6635B1E9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35279"/>
              </p:ext>
            </p:extLst>
          </p:nvPr>
        </p:nvGraphicFramePr>
        <p:xfrm>
          <a:off x="4102100" y="5144624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36579141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task-1-scrn-5.png)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3883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017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29DF6-59DB-3E03-E01B-3DA30E026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6F0B00-34AA-C74F-45E9-343DB94F0A54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4D83255-518C-D820-2C76-D8AB9735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559050"/>
            <a:ext cx="6858000" cy="17399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8F832A-2E30-81FC-1746-CC1989FFF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226516"/>
              </p:ext>
            </p:extLst>
          </p:nvPr>
        </p:nvGraphicFramePr>
        <p:xfrm>
          <a:off x="4102100" y="4496442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85091233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task-2-scrn-1.png)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128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77648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F5C8D-D887-F7E7-CB2A-06430F272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820EA7-4574-140F-C42D-B4212F33ECF0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63A8C3E-E590-092E-593A-7BDC2EAA1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200" y="1930400"/>
            <a:ext cx="5435600" cy="2997200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C25081E-F810-91C2-DFB1-59EC4BAE3C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996053"/>
              </p:ext>
            </p:extLst>
          </p:nvPr>
        </p:nvGraphicFramePr>
        <p:xfrm>
          <a:off x="4095750" y="5240859"/>
          <a:ext cx="400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000500" imgH="215900" progId="Excel.Sheet.12">
                  <p:embed/>
                </p:oleObj>
              </mc:Choice>
              <mc:Fallback>
                <p:oleObj name="Worksheet" r:id="rId3" imgW="4000500" imgH="215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5750" y="5240859"/>
                        <a:ext cx="400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18873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0E26-565D-EE26-C6F1-F2EABE16F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60BBFE-ED84-04AA-5D29-F3BC67823A8A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DBDFA88-D56B-15F9-1746-3543C2AAF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8550"/>
            <a:ext cx="7772400" cy="46609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99BF10-4CDB-B1AC-1F4B-1CBC6B2C2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112321"/>
              </p:ext>
            </p:extLst>
          </p:nvPr>
        </p:nvGraphicFramePr>
        <p:xfrm>
          <a:off x="4102100" y="5943278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50415754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task-2-scrn-3.png)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2983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0096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73568-05D4-1C59-540B-41D14F6BB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8AB50-4262-3A3C-C78E-AF880157BD8F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E71A2BD-0BD7-5385-4355-397878751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1860550"/>
            <a:ext cx="5410200" cy="31369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8059A8D-42D4-005F-32E8-742220E51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33973"/>
              </p:ext>
            </p:extLst>
          </p:nvPr>
        </p:nvGraphicFramePr>
        <p:xfrm>
          <a:off x="4102100" y="536454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6783767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task-2-scrn-4.png)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0324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719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26BF9-70E2-4C5A-C214-230FE1CC7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B23FD-5292-5C0C-4A0D-ED141FF8A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7600"/>
            <a:ext cx="7772400" cy="4622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787954-EB27-5B6E-C1A0-917AF8F14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951169"/>
              </p:ext>
            </p:extLst>
          </p:nvPr>
        </p:nvGraphicFramePr>
        <p:xfrm>
          <a:off x="4102100" y="596899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0043167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add-connections-to-catalog-3.png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32226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62CDCA6-ADA2-7B4A-16B4-4474D2EF8B50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71807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98030-92E4-4F59-4FF6-37D262030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63F2E1-DBDA-7EDC-CC4F-1871997D053C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E044802-B146-83F8-0B13-819FF6F1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650" y="1422400"/>
            <a:ext cx="5346700" cy="4013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D99F684-02F3-D682-73DB-EBDDF7B45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071628"/>
              </p:ext>
            </p:extLst>
          </p:nvPr>
        </p:nvGraphicFramePr>
        <p:xfrm>
          <a:off x="4102100" y="5596037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42133945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task-2-scrn-5.png)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3899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6170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FAE35-0D6B-4BEE-ED97-9F904B9F3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B9A00A-1D5E-A76C-E256-83043BEE67FE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C36B509-9299-4A0D-47B8-2E87ACFE6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2057400"/>
            <a:ext cx="5384800" cy="27432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03EB19D-C55E-D35E-F48B-8D2D5473A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76712"/>
              </p:ext>
            </p:extLst>
          </p:nvPr>
        </p:nvGraphicFramePr>
        <p:xfrm>
          <a:off x="4102100" y="5028877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75691273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task-3-scrn-1.png)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7107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7894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F4630-5F37-524D-59A1-F789D972F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124EA6-7FA3-0705-2C57-AC424A804BF0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FDEB65B-C356-823B-41CA-1D02CDBA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625600"/>
            <a:ext cx="5943600" cy="36068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85A279A-B5A3-CAC2-A663-DCEF9E657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987853"/>
              </p:ext>
            </p:extLst>
          </p:nvPr>
        </p:nvGraphicFramePr>
        <p:xfrm>
          <a:off x="4102100" y="536454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30696654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task-3-scrn-10.png)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976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097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78CA1-D1AB-F833-032F-270F9D17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C64C29-AF89-F524-C5A4-A80A4C864A1F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8E848E4-91EA-B9C6-3251-978AC6167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625600"/>
            <a:ext cx="5943600" cy="36068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AE6AE8-8AD2-DE69-740A-909B5D9478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43636"/>
              </p:ext>
            </p:extLst>
          </p:nvPr>
        </p:nvGraphicFramePr>
        <p:xfrm>
          <a:off x="4102100" y="536454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98402345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task-3-scrn-11.png)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06478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1515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25E03-711F-7029-E39A-B981A72E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006512-14E9-5C04-21A1-5C74E82711CF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E33029D-1449-BBEC-3ACD-1A12D79F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596900"/>
            <a:ext cx="7772400" cy="469078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581F9D-4706-F9DF-F0D2-7F77A90E9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55295"/>
              </p:ext>
            </p:extLst>
          </p:nvPr>
        </p:nvGraphicFramePr>
        <p:xfrm>
          <a:off x="4102100" y="5711784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24041527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task-3-scrn-12.png)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0454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0315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D7975-FBEA-66C0-5E5B-0991552D4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9C02C0-D717-8085-747F-9F406D3B6A3C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2FBE376-F305-4722-E351-F56E8B1A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032000"/>
            <a:ext cx="5461000" cy="2794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848F424-BBFD-519A-5161-574C2F452A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076633"/>
              </p:ext>
            </p:extLst>
          </p:nvPr>
        </p:nvGraphicFramePr>
        <p:xfrm>
          <a:off x="4102100" y="5017302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90444913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task-3-scrn-2.png)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7951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4254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029AC-DF5C-3898-98A1-D12EFAB68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F88BEE-7D72-B595-2A59-156CD0087804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B9E401F-96B8-395F-3AD3-AC7081EDA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651000"/>
            <a:ext cx="5461000" cy="3556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B2EA0C-8D06-42BC-EE40-E2A4B2F69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97925"/>
              </p:ext>
            </p:extLst>
          </p:nvPr>
        </p:nvGraphicFramePr>
        <p:xfrm>
          <a:off x="4102100" y="5480290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63155498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task-3-scrn-3.png)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3102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28090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24DBF-1F43-CDBA-FC55-D0678462F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751F46-1139-3AD5-0008-3C06B0769D1C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D24B3BF-AEBC-33FD-AAC7-6769B4B33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638300"/>
            <a:ext cx="5486400" cy="35814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567281-1FFE-222F-3956-DD907C3AA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096929"/>
              </p:ext>
            </p:extLst>
          </p:nvPr>
        </p:nvGraphicFramePr>
        <p:xfrm>
          <a:off x="4102100" y="5596037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1294080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task-3-scrn-4.png)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4532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6589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EE1DA-9031-45E3-239E-0F0E4A96F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530D82-5164-B35C-59B9-96CF44BB479F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8316E5A-AC01-324A-36B7-9899D933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765300"/>
            <a:ext cx="5486400" cy="33274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5303B37-DDAD-6E2D-F5B0-22CE1040B7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151990"/>
              </p:ext>
            </p:extLst>
          </p:nvPr>
        </p:nvGraphicFramePr>
        <p:xfrm>
          <a:off x="4102100" y="5480290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553222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task-3-scrn-5.png)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1328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4365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2C104-A5AB-B9D4-849F-DACFB010C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D87DD2-1A37-CD17-D5EA-D3F30135005B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950311F-B79B-AFE7-C912-79EB72243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50" y="1778000"/>
            <a:ext cx="5422900" cy="3302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9F897F-2196-0C20-7470-B034E3532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86539"/>
              </p:ext>
            </p:extLst>
          </p:nvPr>
        </p:nvGraphicFramePr>
        <p:xfrm>
          <a:off x="4102100" y="536454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86839706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task-3-scrn-6a.png)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3436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111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599C2-975F-0A8A-0846-825371D50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9A268-61D1-193F-C7CD-FBB0B8BFA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092200"/>
            <a:ext cx="5943600" cy="46736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9827B1-4AC2-6FCA-1C12-029320E1C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623990"/>
              </p:ext>
            </p:extLst>
          </p:nvPr>
        </p:nvGraphicFramePr>
        <p:xfrm>
          <a:off x="4102100" y="596899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31913898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add-connections-to-catalog-4-w-select-bucket.png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224989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0DFC312-9F11-3995-0165-5B348C63B6F8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0819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11EDA-206E-B223-A888-41ADA4D2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6ACB0D-8932-06E9-B4C6-334EDA534FB3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6D236E1-AAB4-15C5-921A-1C1F233E7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15950"/>
            <a:ext cx="7772400" cy="466554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4A61B0-04C3-E7AA-B82E-C6F5112FC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076430"/>
              </p:ext>
            </p:extLst>
          </p:nvPr>
        </p:nvGraphicFramePr>
        <p:xfrm>
          <a:off x="4102100" y="5480290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59487008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task-3-scrn-7.png)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075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51694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01150-A359-35F5-15BD-E59D693FA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657DD8-FFA8-65BD-1F05-46DAAFD175DC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81AC394-CCC8-8DC2-5129-58D33536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08150"/>
            <a:ext cx="5943600" cy="34417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547D7E-4138-7FCF-E146-F6FD58A4C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701025"/>
              </p:ext>
            </p:extLst>
          </p:nvPr>
        </p:nvGraphicFramePr>
        <p:xfrm>
          <a:off x="4102100" y="536454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32741381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task-3-scrn-8.png)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6176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5727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583DF-02E0-EF59-3D49-B8EDB846B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752D4B-AE7C-1214-5489-29EDF1C7678B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480CF49-EE1C-EE9A-A1B9-CECD67CF2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2800350"/>
            <a:ext cx="2921000" cy="12573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87C52B-F2DF-34C9-20CA-839995246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334763"/>
              </p:ext>
            </p:extLst>
          </p:nvPr>
        </p:nvGraphicFramePr>
        <p:xfrm>
          <a:off x="4102100" y="4288097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94178245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task-3-scrn-9.png)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1723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3340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40BA8-9E58-968F-9CD8-A02A55848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153D38-2A2B-F087-A9D3-0AE806F4870F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4E59052-03D0-507C-BE88-55868BE7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76350"/>
            <a:ext cx="7467600" cy="43053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926DAB-BD1E-C035-A2CC-1DB237A8A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780275"/>
              </p:ext>
            </p:extLst>
          </p:nvPr>
        </p:nvGraphicFramePr>
        <p:xfrm>
          <a:off x="4102100" y="6012728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83678264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task-4-scrn-4.png)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87383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94881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A2457-79DF-FEE5-268F-E5AA09CA4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564698-51F2-89AF-6858-C1711D3A027C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CDF6BC9-92D4-55CD-ECF1-5D8FB222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76350"/>
            <a:ext cx="7467600" cy="43053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9C6B4C6-5F85-132E-BF01-92EADB699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373930"/>
              </p:ext>
            </p:extLst>
          </p:nvPr>
        </p:nvGraphicFramePr>
        <p:xfrm>
          <a:off x="4102100" y="5711784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1089660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task-4-scrn-4.png)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2378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075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50E48-A414-BB63-E03E-38CB00575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268983-BA63-956C-901C-2ADEEF17D0A3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4613DC4-55B3-6090-0DAD-D5D84913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282700"/>
            <a:ext cx="7442200" cy="42926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B78D9C-225D-D0CD-315A-3D5EF06DA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67381"/>
              </p:ext>
            </p:extLst>
          </p:nvPr>
        </p:nvGraphicFramePr>
        <p:xfrm>
          <a:off x="4102100" y="5711784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18771086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task-4-scrn-6.png)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8655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2513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D6935-34E5-F7EC-FC38-F4DAC6BC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99F943B-DBB6-DFFA-E172-F70DB2A24D53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DC85F99-12D0-6549-387D-B59CBF8FF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0"/>
            <a:ext cx="7772400" cy="491319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5593C3-1809-6768-A6D3-7435A85F5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452971"/>
              </p:ext>
            </p:extLst>
          </p:nvPr>
        </p:nvGraphicFramePr>
        <p:xfrm>
          <a:off x="4102100" y="524879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3268639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task-5-scrn-4.png)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3208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026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88E6C-F6A9-D1DA-FEBC-1C3CCA02C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7F029-E5E4-AFD7-310F-F069AFD6B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1790700"/>
            <a:ext cx="6223000" cy="32766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B34E34A-7FAB-B2F0-5CC0-F0E367355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22371"/>
              </p:ext>
            </p:extLst>
          </p:nvPr>
        </p:nvGraphicFramePr>
        <p:xfrm>
          <a:off x="4102100" y="524086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9010672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add-connections-to-catalog-5.png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73838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0A6A2B0-A066-E76E-1FD8-E0C59DC15AE1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036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98F59-EBE6-8212-2E00-595B57D1E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63FECE-C942-93C3-2E1A-9EE497BE7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56936"/>
              </p:ext>
            </p:extLst>
          </p:nvPr>
        </p:nvGraphicFramePr>
        <p:xfrm>
          <a:off x="4102100" y="524086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90106725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473838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8FC8280-6AE6-98BB-725F-7DB663594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933450"/>
            <a:ext cx="7772400" cy="391107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E86F652-E153-C87E-FFF4-D322278C6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133"/>
              </p:ext>
            </p:extLst>
          </p:nvPr>
        </p:nvGraphicFramePr>
        <p:xfrm>
          <a:off x="4102100" y="554566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3815788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data-catalog-csv-</a:t>
                      </a:r>
                      <a:r>
                        <a:rPr lang="en-US" sz="1200" u="none" strike="noStrike" dirty="0" err="1">
                          <a:effectLst/>
                        </a:rPr>
                        <a:t>preview.png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796612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6445169-E638-12A1-F672-919E6FA90EB7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21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A396A-C706-8E49-4FE5-76511C740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6BD81B-B1DE-1327-B460-D56C7E95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133" y="1384705"/>
            <a:ext cx="7772400" cy="3146225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2773A17-FFD7-307F-ABEB-681A25BCE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712089"/>
              </p:ext>
            </p:extLst>
          </p:nvPr>
        </p:nvGraphicFramePr>
        <p:xfrm>
          <a:off x="4102100" y="4648198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543466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data-catalog-data-</a:t>
                      </a:r>
                      <a:r>
                        <a:rPr lang="en-US" sz="1200" u="none" strike="noStrike" dirty="0" err="1">
                          <a:effectLst/>
                        </a:rPr>
                        <a:t>objects.png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826708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FA23FAF-EE01-EA57-92B2-268BA6ECF5E6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74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B8659-D8AA-5530-F5B2-AF48A536A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13DBE-466E-91B8-3490-2DEA5575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095500"/>
            <a:ext cx="5943600" cy="2667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5C5063-8EBE-19A8-09E1-2AC4BBBDA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263216"/>
              </p:ext>
            </p:extLst>
          </p:nvPr>
        </p:nvGraphicFramePr>
        <p:xfrm>
          <a:off x="4102100" y="503766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06775542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navigate-to-</a:t>
                      </a:r>
                      <a:r>
                        <a:rPr lang="en-US" sz="1200" u="none" strike="noStrike" dirty="0" err="1">
                          <a:effectLst/>
                        </a:rPr>
                        <a:t>adb.png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34033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F1CA6D7-EFB0-23A8-51FB-6B356FFF7D92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38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75436-5B57-5E6E-4629-8F23894FC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12312-6597-0A2C-CD58-2824CA087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76" y="982133"/>
            <a:ext cx="7772400" cy="472507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787419-9A6B-1603-0095-F2FABF11B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18802"/>
              </p:ext>
            </p:extLst>
          </p:nvPr>
        </p:nvGraphicFramePr>
        <p:xfrm>
          <a:off x="4102100" y="563033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50969249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oci</a:t>
                      </a:r>
                      <a:r>
                        <a:rPr lang="en-US" sz="1200" u="none" strike="noStrike" dirty="0">
                          <a:effectLst/>
                        </a:rPr>
                        <a:t>-</a:t>
                      </a:r>
                      <a:r>
                        <a:rPr lang="en-US" sz="1200" u="none" strike="noStrike" dirty="0" err="1">
                          <a:effectLst/>
                        </a:rPr>
                        <a:t>adb</a:t>
                      </a:r>
                      <a:r>
                        <a:rPr lang="en-US" sz="1200" u="none" strike="noStrike" dirty="0">
                          <a:effectLst/>
                        </a:rPr>
                        <a:t>-database-</a:t>
                      </a:r>
                      <a:r>
                        <a:rPr lang="en-US" sz="1200" u="none" strike="noStrike" dirty="0" err="1">
                          <a:effectLst/>
                        </a:rPr>
                        <a:t>actions.png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604084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7985A3-B57B-3C17-911E-C9B6A23392B9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51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5908D-66D0-CE50-5FF7-D38BEF2FF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7126F-2CC3-9501-B11A-39665CC8E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671430"/>
            <a:ext cx="7772400" cy="563499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F6800A-776B-4E5C-5DC5-F954877EC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74899"/>
              </p:ext>
            </p:extLst>
          </p:nvPr>
        </p:nvGraphicFramePr>
        <p:xfrm>
          <a:off x="4102100" y="636425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52599471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oci-adb.png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69092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5D2AD6-502C-3CB3-D1A9-0F6236954C93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474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83D89-1959-73C2-8086-B7B1859A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7F88AC-B087-531D-54CB-1179D2830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90700"/>
            <a:ext cx="5943600" cy="32766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627A79-3137-1495-B37B-CEE686DFA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349940"/>
              </p:ext>
            </p:extLst>
          </p:nvPr>
        </p:nvGraphicFramePr>
        <p:xfrm>
          <a:off x="4102100" y="547793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59889194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search-items-in-catalog-1.png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5072573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A9C4B8C-F8B5-B156-1226-7EEDF80BB645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8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37BA79-A556-5D47-E251-E524C958F2F1}"/>
              </a:ext>
            </a:extLst>
          </p:cNvPr>
          <p:cNvGrpSpPr/>
          <p:nvPr/>
        </p:nvGrpSpPr>
        <p:grpSpPr>
          <a:xfrm>
            <a:off x="2984500" y="1587500"/>
            <a:ext cx="6223000" cy="3683000"/>
            <a:chOff x="2984500" y="1587500"/>
            <a:chExt cx="6223000" cy="3683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D1EF4B-9304-3283-F65F-E9C41E928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4500" y="1587500"/>
              <a:ext cx="6223000" cy="3683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B2C4FB7-FA30-2157-005C-BF1D93DC997D}"/>
                </a:ext>
              </a:extLst>
            </p:cNvPr>
            <p:cNvSpPr/>
            <p:nvPr/>
          </p:nvSpPr>
          <p:spPr>
            <a:xfrm>
              <a:off x="4114800" y="2736850"/>
              <a:ext cx="539750" cy="2222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C2A2CC-1FD5-C989-426C-D67B87DDB4BA}"/>
                </a:ext>
              </a:extLst>
            </p:cNvPr>
            <p:cNvSpPr/>
            <p:nvPr/>
          </p:nvSpPr>
          <p:spPr>
            <a:xfrm>
              <a:off x="4178300" y="3092450"/>
              <a:ext cx="1009650" cy="14605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05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73BDA-1BA3-A801-7ACE-146C8A555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D246C-8740-7F44-2262-2F81A274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159000"/>
            <a:ext cx="6223000" cy="25400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E22AA1-7A2C-070D-CEBF-936C0C136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526930"/>
              </p:ext>
            </p:extLst>
          </p:nvPr>
        </p:nvGraphicFramePr>
        <p:xfrm>
          <a:off x="4102100" y="490219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4472048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search-items-in-catalog-2.png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963590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9C8EBF3-DB01-F888-4ACE-38755DBCC3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049479"/>
              </p:ext>
            </p:extLst>
          </p:nvPr>
        </p:nvGraphicFramePr>
        <p:xfrm>
          <a:off x="2695074" y="694703"/>
          <a:ext cx="7782425" cy="60470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82425">
                  <a:extLst>
                    <a:ext uri="{9D8B030D-6E8A-4147-A177-3AD203B41FA5}">
                      <a16:colId xmlns:a16="http://schemas.microsoft.com/office/drawing/2014/main" val="3447204842"/>
                    </a:ext>
                  </a:extLst>
                </a:gridCol>
              </a:tblGrid>
              <a:tr h="6047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     Lab 3: Discover and View your Data Lake Assets from your Data Catalog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9635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277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6CDF-1C23-12EE-8762-8AA23981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BF94D-7000-13B9-B577-A69337B5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1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EE15B0-1B60-D73A-E48D-5594B68FC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603500"/>
            <a:ext cx="6400800" cy="16510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C33245-B838-2024-0F8D-2A73B5913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626821"/>
              </p:ext>
            </p:extLst>
          </p:nvPr>
        </p:nvGraphicFramePr>
        <p:xfrm>
          <a:off x="4102100" y="508400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83264195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task1-scrn-3.png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10010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85470F-3B52-E20E-9787-32E81F3641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10839"/>
              </p:ext>
            </p:extLst>
          </p:nvPr>
        </p:nvGraphicFramePr>
        <p:xfrm>
          <a:off x="3390900" y="1450475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828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2E96B-7FD9-ED8B-64DF-17FA25044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67F3A9-0825-A1C6-CED4-3D7622FBA820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1450475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8D61AF5-B03E-B25D-D386-0C4C1F9D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110539"/>
            <a:ext cx="6400800" cy="36957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2DDB603-32CC-D687-B66E-8A5186CD8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880916"/>
              </p:ext>
            </p:extLst>
          </p:nvPr>
        </p:nvGraphicFramePr>
        <p:xfrm>
          <a:off x="4102100" y="583910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23347219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task1-scrn-4.png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9395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608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24868-81D1-FAD9-5043-DEF01E0FB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E971EF-DD32-6F33-082D-62C7BAE42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301745"/>
              </p:ext>
            </p:extLst>
          </p:nvPr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8D1CBD0-A93D-51F2-B4CB-30EE68544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1219200"/>
            <a:ext cx="4470400" cy="44196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6F3595-8928-895A-18C1-6BD4B7858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350389"/>
              </p:ext>
            </p:extLst>
          </p:nvPr>
        </p:nvGraphicFramePr>
        <p:xfrm>
          <a:off x="4102100" y="5943278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1071774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task1-scrn-5.png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089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0324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59B59-C8CA-829A-4B60-89D72155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AC9421-3817-6A43-3562-E59796C2155A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BF95C75-F4A1-3BC7-43E6-368902ECF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352550"/>
            <a:ext cx="6400800" cy="41529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BB1B5B-6C73-DAAF-EA5A-6D90B95D6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95314"/>
              </p:ext>
            </p:extLst>
          </p:nvPr>
        </p:nvGraphicFramePr>
        <p:xfrm>
          <a:off x="4102100" y="570020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74786260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task1-scrn-7.png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0927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8339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0DBC8-98D5-DAA6-94C1-2D4950664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A747D45-8E76-D02D-30F5-87A1D138BF6F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560BD43-9883-CDD7-DA4C-73F01ED6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123950"/>
            <a:ext cx="6400800" cy="46101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98BCA0-6FFB-24FA-83F4-CE5F1E30C1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666842"/>
              </p:ext>
            </p:extLst>
          </p:nvPr>
        </p:nvGraphicFramePr>
        <p:xfrm>
          <a:off x="4102100" y="605902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33431685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task1-scrn-8.png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6361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1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C81AE-AC8F-1857-EFCE-8FD8FAE4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DFE734-527B-1C5F-C7B3-1D4388D56404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C8010B-A327-4B17-AEC2-FC20049EE7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904802"/>
              </p:ext>
            </p:extLst>
          </p:nvPr>
        </p:nvGraphicFramePr>
        <p:xfrm>
          <a:off x="4102100" y="458903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75281951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task1-scrn-9.png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62174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494E7D7-0683-F57D-C6E4-FEA5C8FE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362200"/>
            <a:ext cx="64008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77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64177-94EF-D0C6-8FD7-BF34277FC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8CB3FD-7692-877B-E846-70411D3526C9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6AF502F-1E5C-5BD9-0E70-DB0672A9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25650"/>
            <a:ext cx="6400800" cy="28067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48D6AD-2EA8-D760-E760-A04E8FE55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711054"/>
              </p:ext>
            </p:extLst>
          </p:nvPr>
        </p:nvGraphicFramePr>
        <p:xfrm>
          <a:off x="4102100" y="5144624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34203717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task1-scrn-10.png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0864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183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CDFF5-21C9-C2FD-E57A-215932295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95DDA3-2C06-DE0C-43A9-D9588202D565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F2A8717-AB9F-38C9-9160-9A6B9C44F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1517650"/>
            <a:ext cx="5283200" cy="38227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678FAD2-7F43-A774-D8C0-B060CA2A9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720839"/>
              </p:ext>
            </p:extLst>
          </p:nvPr>
        </p:nvGraphicFramePr>
        <p:xfrm>
          <a:off x="4102100" y="5480290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52814995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task1-scrn-11.png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9324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41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0B42AF-ABC7-E3F8-0F11-8C2163B90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22685"/>
            <a:ext cx="7772400" cy="461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82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5D339-05D3-FA44-1D1C-D26CB2B68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671FF1-D64C-4BF0-E0F0-597AE12FCA6A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AEB8EA-72BB-316E-5D22-4755D39FF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111250"/>
            <a:ext cx="6400800" cy="46355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AC1E6C-57F4-2CEA-3638-73BDBFF82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79960"/>
              </p:ext>
            </p:extLst>
          </p:nvPr>
        </p:nvGraphicFramePr>
        <p:xfrm>
          <a:off x="4102100" y="615162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5830461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task1-scrn-12.png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382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2792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88F40-03FC-1210-47FD-EC8726F5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0F15F8-3DD8-FA31-38D3-92984D35E1D1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4D0FE69-903E-466B-73E9-70BB028EB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57350"/>
            <a:ext cx="6400800" cy="35433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0A02D62-D1F7-FE6F-A3C1-A7ABAA34D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900096"/>
              </p:ext>
            </p:extLst>
          </p:nvPr>
        </p:nvGraphicFramePr>
        <p:xfrm>
          <a:off x="4102100" y="5711784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424547233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task1-scrn-13.png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376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725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F1A59-ED38-089E-5338-45E0DBB0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A4645D-53D0-F9E6-020F-8FB7DC9CA8D0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6F69286-2B2F-9BBF-100B-12E1AF48E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374900"/>
            <a:ext cx="6400800" cy="21082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69F8B9-B878-8891-2A65-62A4291AD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23568"/>
              </p:ext>
            </p:extLst>
          </p:nvPr>
        </p:nvGraphicFramePr>
        <p:xfrm>
          <a:off x="4102100" y="479738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8038927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task1-scrn-14.png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4786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553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5AB9F-B075-6C7A-2AB6-23D40EB49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8064EB6-1337-D9C9-DFF0-3FB4E08BEA48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D7C6ABA-2701-3945-DD4B-254F54076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488950"/>
            <a:ext cx="6400800" cy="58801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B1CAC9-E4BD-6616-CD19-388BB3DF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19879"/>
              </p:ext>
            </p:extLst>
          </p:nvPr>
        </p:nvGraphicFramePr>
        <p:xfrm>
          <a:off x="4102100" y="640626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77734476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task1-scrn-15.png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0213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016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E8B38-FFD7-297A-DDC4-6B19A9D2A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A1D3C9-4436-4A36-7F77-124158C502AA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A610D90-6023-E8BA-2D46-08E2A262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374900"/>
            <a:ext cx="6400800" cy="21082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90A3B8-C4CA-9F27-F388-7FBD047258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746349"/>
              </p:ext>
            </p:extLst>
          </p:nvPr>
        </p:nvGraphicFramePr>
        <p:xfrm>
          <a:off x="4102100" y="5017302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3253491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task1-scrn-16.png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4494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312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F1BDB-7D0D-844C-1AE7-80B817DD6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7A4016-DE97-2801-F873-FEE1C04AB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098550"/>
            <a:ext cx="6400800" cy="46609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AAFF84-ACD3-4000-9F44-4E3F71F1036A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3DB56FB-B255-F6FA-4719-D0F595FBB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501951"/>
              </p:ext>
            </p:extLst>
          </p:nvPr>
        </p:nvGraphicFramePr>
        <p:xfrm>
          <a:off x="4102100" y="6174772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83332790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task1-scrn-16.png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7287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707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F32BD-473F-AC05-D7D0-4317909B8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530D8F-050B-754C-AAE3-16831CF42C9A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636F64F-01A8-1050-46B1-DF047DD4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098550"/>
            <a:ext cx="6400800" cy="46609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72D0039-79EA-8588-96AD-78A64B205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894701"/>
              </p:ext>
            </p:extLst>
          </p:nvPr>
        </p:nvGraphicFramePr>
        <p:xfrm>
          <a:off x="4102100" y="5931704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21515038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task1-scrn-17.png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172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4052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B506F-ACD0-91F1-E0FA-87407C6A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E8FAB6-44AC-DF67-C524-E80C31EAB75E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D82E5F-39CD-114E-6D14-D8A15CB0D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34628"/>
              </p:ext>
            </p:extLst>
          </p:nvPr>
        </p:nvGraphicFramePr>
        <p:xfrm>
          <a:off x="4102100" y="6197922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1860281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task1-scrn-18.png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4979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AF9E383-6447-3994-5713-8E1998C4F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20950"/>
            <a:ext cx="6400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47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E5DF8-AD7B-C87E-ACD2-3D3804A12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BE4858-622D-5469-DA38-15CE2815BD44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8AC134-B6FD-FB8C-938F-E978D822DD86}"/>
              </a:ext>
            </a:extLst>
          </p:cNvPr>
          <p:cNvGraphicFramePr>
            <a:graphicFrameLocks noGrp="1"/>
          </p:cNvGraphicFramePr>
          <p:nvPr/>
        </p:nvGraphicFramePr>
        <p:xfrm>
          <a:off x="4102100" y="6197922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1860281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task1-scrn-18.png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34979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196354B-9FBB-205B-ED01-C74B8FC6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520950"/>
            <a:ext cx="6400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91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D6374-C27B-9F3E-CEDA-7DDB6070F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EEF499D-5132-F6B5-B64F-86B82BEADEB0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140EC1C-4EC0-AD66-5D9E-49DA2BA5B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1473200"/>
            <a:ext cx="5448300" cy="39116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BB56F2-B98B-1CB1-1E2D-AEBB881CE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34905"/>
              </p:ext>
            </p:extLst>
          </p:nvPr>
        </p:nvGraphicFramePr>
        <p:xfrm>
          <a:off x="4102100" y="551501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16871833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task2-scrn-1a.png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7720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52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202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ADD3E-CCD2-212C-5828-408F4ED89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B14ACC-6397-B713-3828-3E66B6BCB429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86F2B07-A27A-52EC-D4A4-E014EFAD6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2717800"/>
            <a:ext cx="5448300" cy="14224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591522-AF9C-E7F8-1F63-47A7B6675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120741"/>
              </p:ext>
            </p:extLst>
          </p:nvPr>
        </p:nvGraphicFramePr>
        <p:xfrm>
          <a:off x="4102100" y="4496442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0542865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task2-scrn-10a.png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7178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54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282CC-D080-FBD1-FF30-347DFBF83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8A9CA11-148B-7D28-BFCE-103A7A28745C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969F551-187D-FD95-6982-A4581A8D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720850"/>
            <a:ext cx="6400800" cy="34163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9EE36CD-78E0-17E8-1F76-DE1C30A10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873865"/>
              </p:ext>
            </p:extLst>
          </p:nvPr>
        </p:nvGraphicFramePr>
        <p:xfrm>
          <a:off x="4102100" y="5225647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56275247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task2-scrn-11.png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80585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602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761E5-9642-9D14-0BE9-81FDD7054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2B6AEF-A48E-C4AC-46C1-A29A4D6898D0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BFB8B74-BD64-5615-7CA1-FE1E5A33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568450"/>
            <a:ext cx="6400800" cy="37211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200B18-D7DB-227D-E062-874422C15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76809"/>
              </p:ext>
            </p:extLst>
          </p:nvPr>
        </p:nvGraphicFramePr>
        <p:xfrm>
          <a:off x="4102100" y="5596037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4254212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task2-scrn-12.png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2979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2818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EEFFA-FBF0-D1D2-6549-00E852035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1EF38D-0432-BA32-6557-C1A131365415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A611E04-6F05-D857-8650-4466C1256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54250"/>
            <a:ext cx="6400800" cy="23495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1835B7-4532-52F3-ADB5-1153FE628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907945"/>
              </p:ext>
            </p:extLst>
          </p:nvPr>
        </p:nvGraphicFramePr>
        <p:xfrm>
          <a:off x="4102100" y="472793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423290883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task2-scrn-12a.png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2673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818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292DE-9ACA-A28B-6069-8D52FC7C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D69F5D0-7667-E1F0-BE1E-D605D5509756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730F4B1-39DA-B43E-6815-9DBC9A878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09800"/>
            <a:ext cx="6400800" cy="24384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432DD5-F0A7-6532-376D-2F04AFEC9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041128"/>
              </p:ext>
            </p:extLst>
          </p:nvPr>
        </p:nvGraphicFramePr>
        <p:xfrm>
          <a:off x="4102100" y="482053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57031697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task2-scrn-13.png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809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16782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58C4C-1266-B678-C834-3234C2B51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2AF079-7C49-AE91-C325-721A52972954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BF1DA66-CE55-C006-DC65-D85C89A3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603500"/>
            <a:ext cx="6400800" cy="1651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E02F67-FD64-6E06-0EAD-1DFFAE305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90060"/>
              </p:ext>
            </p:extLst>
          </p:nvPr>
        </p:nvGraphicFramePr>
        <p:xfrm>
          <a:off x="4102100" y="4693211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62602016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task2-scrn-14.png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7810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742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D86E5-18E4-0689-5C00-907D1702B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EE1E7B-57BD-6C85-63DA-A37109F5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25600"/>
            <a:ext cx="6400800" cy="36068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9E49F95-B34D-16A8-FA33-196698BFAD38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9D08471-70D2-0661-FA98-0AEA5CEB3D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836583"/>
              </p:ext>
            </p:extLst>
          </p:nvPr>
        </p:nvGraphicFramePr>
        <p:xfrm>
          <a:off x="4102100" y="5480290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9138532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task2-scrn-17.png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0990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190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0D89A-67D2-4A67-64F4-3D2D94A87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DB0C0D-3A6A-91F6-4973-C03CC0AE1641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FC187B7-F023-4E5E-0903-3E72381A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14500"/>
            <a:ext cx="5943600" cy="3429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2F0362B-B89E-4843-01BE-5E1270613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163794"/>
              </p:ext>
            </p:extLst>
          </p:nvPr>
        </p:nvGraphicFramePr>
        <p:xfrm>
          <a:off x="4102100" y="536454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4853230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task3-scrn-1.png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3553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5173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6618C-80EA-958C-5606-56979A3A0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EF8047F-2D0B-C5C5-6A4F-B92FFBCD2319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6F60CCD-63B7-1711-3C72-8B04CF030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902" y="1181100"/>
            <a:ext cx="7772400" cy="327551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7F84A47-BBB3-3ACA-3732-DD864BC16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199894"/>
              </p:ext>
            </p:extLst>
          </p:nvPr>
        </p:nvGraphicFramePr>
        <p:xfrm>
          <a:off x="4102100" y="5017302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05241018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task3-scrn-2.png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5172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445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0D4BF-FD2D-FB18-48F6-7059946F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CBECC3A-52A3-AB1A-2F9F-257AE75A0C15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3FB2551-661D-ABFF-0575-96D804F5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74750"/>
            <a:ext cx="5943600" cy="45085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C2BB5E-B8C8-C7E0-ED2A-45047EE112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249504"/>
              </p:ext>
            </p:extLst>
          </p:nvPr>
        </p:nvGraphicFramePr>
        <p:xfrm>
          <a:off x="4102100" y="5943278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1869479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task3-scrn-3.png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454656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9203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E60105-A8AF-8D4B-1F78-EC83FE3B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1231900"/>
            <a:ext cx="6223000" cy="439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2D3DAE-CFDA-ADC2-4813-81DCEBF4855D}"/>
              </a:ext>
            </a:extLst>
          </p:cNvPr>
          <p:cNvSpPr txBox="1"/>
          <p:nvPr/>
        </p:nvSpPr>
        <p:spPr>
          <a:xfrm>
            <a:off x="3050005" y="5650647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access-local-data-catalog-1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A4ED3-F44B-4820-4645-23AD0311CF6A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499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48848-DC3C-270A-C6DC-80C05E83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3DB6DE-BB53-77E7-D993-6A64D60DB1F6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79143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937772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Lab 4: Load, Link and Query Object Storage Data from Autonomous Database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38324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0019A33-7490-ACBA-4538-E73AF2CC3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04950"/>
            <a:ext cx="5943600" cy="38481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500BDEF-CD51-8475-9914-0969D5FB4A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702837"/>
              </p:ext>
            </p:extLst>
          </p:nvPr>
        </p:nvGraphicFramePr>
        <p:xfrm>
          <a:off x="4102100" y="5596037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421657543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task3-scrn-4a.png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61587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1470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CFCD-9A3E-79D8-C141-E2873D88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36253-6DE4-D6F8-92D1-259BF0C6B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32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6761D5-E7C9-8202-16C9-916680E91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276469"/>
              </p:ext>
            </p:extLst>
          </p:nvPr>
        </p:nvGraphicFramePr>
        <p:xfrm>
          <a:off x="2025089" y="595775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271CEB9-0654-FF83-FC81-BC77F1BA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65" y="1510336"/>
            <a:ext cx="5943600" cy="30734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A2A2CB-C572-EE07-537B-5F8A0D325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169887"/>
              </p:ext>
            </p:extLst>
          </p:nvPr>
        </p:nvGraphicFramePr>
        <p:xfrm>
          <a:off x="2840461" y="5596037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73265686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create-risk-dept-</a:t>
                      </a:r>
                      <a:r>
                        <a:rPr lang="en-US" sz="1200" u="none" strike="noStrike" dirty="0" err="1">
                          <a:effectLst/>
                        </a:rPr>
                        <a:t>recipient.png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19497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71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1C5F0-4084-6ED0-6BDE-8DB77B84C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CEAD48-AB79-2199-8B17-A32718E20D01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595775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C4BA1D8-369F-66BE-E3DA-17FB9D777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892300"/>
            <a:ext cx="5943600" cy="3073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8E6554-2D88-56F4-6F1A-52BAB9830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72938"/>
              </p:ext>
            </p:extLst>
          </p:nvPr>
        </p:nvGraphicFramePr>
        <p:xfrm>
          <a:off x="4102100" y="536454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422093322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create-risk-</a:t>
                      </a:r>
                      <a:r>
                        <a:rPr lang="en-US" sz="1200" u="none" strike="noStrike" dirty="0" err="1">
                          <a:effectLst/>
                        </a:rPr>
                        <a:t>recipient.png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8371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8320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C0B03-D72C-605C-CD50-A5974F334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16CCF7-A6C0-7AFA-3C76-EE490CF414AD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595775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4131347-E9BE-C47D-75CF-EC5785966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12850"/>
            <a:ext cx="5943600" cy="44323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37E155E-910B-6794-5FF3-B17A414DB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528333"/>
              </p:ext>
            </p:extLst>
          </p:nvPr>
        </p:nvGraphicFramePr>
        <p:xfrm>
          <a:off x="4102100" y="5943278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58730270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create-share-</a:t>
                      </a:r>
                      <a:r>
                        <a:rPr lang="en-US" sz="1200" u="none" strike="noStrike" dirty="0" err="1">
                          <a:effectLst/>
                        </a:rPr>
                        <a:t>bucket.png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043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2589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1373C-70CC-72F2-3001-319D0507D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C20F3C-95A7-F8A1-A64B-D0812C334F85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595775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6CEBF75-58B4-AE8D-BFBA-015A3678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460500"/>
            <a:ext cx="5943600" cy="3937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097688-F507-8DB8-0DAD-AF12C575FD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61138"/>
              </p:ext>
            </p:extLst>
          </p:nvPr>
        </p:nvGraphicFramePr>
        <p:xfrm>
          <a:off x="4102100" y="5711784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46406363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create-share-general-</a:t>
                      </a:r>
                      <a:r>
                        <a:rPr lang="en-US" sz="1200" u="none" strike="noStrike" dirty="0" err="1">
                          <a:effectLst/>
                        </a:rPr>
                        <a:t>risk.png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4415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894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35938-4FD0-2651-CD62-86553FE3E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7F8C92-4C2B-C4D2-9D92-13D8C1523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18177"/>
              </p:ext>
            </p:extLst>
          </p:nvPr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8B8BB81-184B-A396-1184-DAA353AE7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58" y="555586"/>
            <a:ext cx="4160520" cy="576072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E80679-C63C-48A1-3A3C-C79A0DCB0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11321"/>
              </p:ext>
            </p:extLst>
          </p:nvPr>
        </p:nvGraphicFramePr>
        <p:xfrm>
          <a:off x="2632117" y="6417841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68140635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create-share-recipient-</a:t>
                      </a:r>
                      <a:r>
                        <a:rPr lang="en-US" sz="1200" u="none" strike="noStrike" dirty="0" err="1">
                          <a:effectLst/>
                        </a:rPr>
                        <a:t>risk.png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4054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527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A65FA-7BBF-4504-A2BF-CF5134083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9C38D5-1BB2-D5B4-6AFE-588B784A4629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E7675D-FDAD-192B-2E74-2D545426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530350"/>
            <a:ext cx="5943600" cy="37973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82BB9A-EBD4-C745-A97A-3DA265327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39987"/>
              </p:ext>
            </p:extLst>
          </p:nvPr>
        </p:nvGraphicFramePr>
        <p:xfrm>
          <a:off x="4102100" y="5480291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72842844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create-share-select-table-</a:t>
                      </a:r>
                      <a:r>
                        <a:rPr lang="en-US" sz="1200" u="none" strike="noStrike" dirty="0" err="1">
                          <a:effectLst/>
                        </a:rPr>
                        <a:t>risk.png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1652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30402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D65EA-14CB-D8EC-0750-5CBD6AB8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C8C069-4260-AA3D-9338-19EB81151670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C6B0E27-BC2D-B655-6E6A-0784B776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943100"/>
            <a:ext cx="4572000" cy="29718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8E436E0-2704-9AD8-3E1C-5EC757C99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912890"/>
              </p:ext>
            </p:extLst>
          </p:nvPr>
        </p:nvGraphicFramePr>
        <p:xfrm>
          <a:off x="4102100" y="536454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35369961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define-data-product-share-recipient-10.png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3394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226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F4622-7C6E-02E0-B2D6-80B43A6C9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3C1A319-6869-FCA4-FC74-A1B821F497DD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5BD4D87-2E0B-2031-B7B6-00B0B544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190750"/>
            <a:ext cx="4572000" cy="24765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7FEB87A-9EA3-0B88-236E-855F18A87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276023"/>
              </p:ext>
            </p:extLst>
          </p:nvPr>
        </p:nvGraphicFramePr>
        <p:xfrm>
          <a:off x="4102100" y="4913130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2723814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define-data-product-share-recipient-5.png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72177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625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6FA51-5258-FEED-6442-2630EAF6D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231900"/>
            <a:ext cx="4572000" cy="439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610672-F4D6-2C88-34B5-1441E7CD03B4}"/>
              </a:ext>
            </a:extLst>
          </p:cNvPr>
          <p:cNvSpPr txBox="1"/>
          <p:nvPr/>
        </p:nvSpPr>
        <p:spPr>
          <a:xfrm>
            <a:off x="3050005" y="5819091"/>
            <a:ext cx="6100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access-local-data-catalog-2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006B6D-1EB2-28D4-6BAD-576B41544EA1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798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3F36B-5898-C3EB-48DA-FE57EEF41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ACC4520-57D1-CCD0-83CB-722AC2830AE0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B1EB65C-6099-EB7A-66EC-9BDA8C150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552700"/>
            <a:ext cx="4572000" cy="17526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B02163-F67B-D303-7AE6-B1823C805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03297"/>
              </p:ext>
            </p:extLst>
          </p:nvPr>
        </p:nvGraphicFramePr>
        <p:xfrm>
          <a:off x="4102100" y="458903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94026777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define-data-product-share-recipient-6.png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6429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8921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04350-9328-C846-A2D3-7B4084953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56DCC4-9B0E-42FB-B8F6-59B1A385C9BB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57C0F30-4804-0231-1162-D9C570573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879600"/>
            <a:ext cx="5943600" cy="30988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197EAE-4180-57D3-3BA1-3F3FB42C7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284638"/>
              </p:ext>
            </p:extLst>
          </p:nvPr>
        </p:nvGraphicFramePr>
        <p:xfrm>
          <a:off x="4102100" y="513304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40012720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manage-data-product-share-risk-1.png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12262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9791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1FCBC-F252-296B-21E9-39FD6691D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E56B36-1EA6-48F0-51A7-D059EF84D742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9E29DA5-D207-5024-248A-A1635328D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746250"/>
            <a:ext cx="5943600" cy="33655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FCCFC8-091D-6C60-3510-EC18B5210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771324"/>
              </p:ext>
            </p:extLst>
          </p:nvPr>
        </p:nvGraphicFramePr>
        <p:xfrm>
          <a:off x="4102100" y="5480290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8915131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manage-data-product-share-risk-2.png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0239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0403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4FD84-864E-4228-948E-6C06E8DD0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DB14B5-EA85-9FFE-BD33-0E7017D5C315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76F95D-B473-B804-671B-6317A674C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508000"/>
            <a:ext cx="5943600" cy="5842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017AAE-45FB-66CE-9828-8033560872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100153"/>
              </p:ext>
            </p:extLst>
          </p:nvPr>
        </p:nvGraphicFramePr>
        <p:xfrm>
          <a:off x="4102100" y="642941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3854130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manage-data-product-share-risk-3.png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6624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283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C591E-7401-18C5-3AFC-0E4911DAD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49E3B30-2F3D-E9F4-EF7B-AD4F123CAEB3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24B1DFB-52C0-8E40-C0E4-5CF0885E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095500"/>
            <a:ext cx="5943600" cy="2667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5ADB423-2371-223B-5428-D01859D97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74575"/>
              </p:ext>
            </p:extLst>
          </p:nvPr>
        </p:nvGraphicFramePr>
        <p:xfrm>
          <a:off x="4102100" y="490155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31749874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navigate-to-</a:t>
                      </a:r>
                      <a:r>
                        <a:rPr lang="en-US" sz="1200" u="none" strike="noStrike" dirty="0" err="1">
                          <a:effectLst/>
                        </a:rPr>
                        <a:t>adb.png</a:t>
                      </a:r>
                      <a:r>
                        <a:rPr lang="en-US" sz="1200" u="none" strike="noStrike" dirty="0"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1056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088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B1E66-B247-B986-16DF-9136868D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799BA4A-9A44-B17C-C8E2-140F62482C0E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CCE2A1B-99D0-1C32-2E81-E1277C6FC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790700"/>
            <a:ext cx="7772400" cy="220845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5CEA21-EBF2-A628-7781-C91B12132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972346"/>
              </p:ext>
            </p:extLst>
          </p:nvPr>
        </p:nvGraphicFramePr>
        <p:xfrm>
          <a:off x="4102100" y="479738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13418918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oci-adb-select.png</a:t>
                      </a:r>
                      <a:r>
                        <a:rPr lang="en-US" sz="1200" u="none" strike="noStrike" dirty="0"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3433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6560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6E089-ED57-EC3A-63D6-F4A9786C4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47BAE3-0416-5F00-3A6A-AB7B9E8201B0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70077D5-61D3-3D2B-162D-40584B30F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898650"/>
            <a:ext cx="5943600" cy="30607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F976F40-01BE-A08E-4B9B-E45B49C9A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032550"/>
              </p:ext>
            </p:extLst>
          </p:nvPr>
        </p:nvGraphicFramePr>
        <p:xfrm>
          <a:off x="4102100" y="536454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743147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paste-activation-link-in-</a:t>
                      </a:r>
                      <a:r>
                        <a:rPr lang="en-US" sz="1200" u="none" strike="noStrike" dirty="0" err="1">
                          <a:effectLst/>
                        </a:rPr>
                        <a:t>window.png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48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516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5B10-D48A-AB61-21F1-D882A9A1E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52B897-9E46-61E1-E85D-E452FD6B3A42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CAF8A77-9D73-5934-2B50-A4C197D2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241550"/>
            <a:ext cx="5943600" cy="23749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DF6CC3-66AE-3D57-BB5B-A460EADB9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91389"/>
              </p:ext>
            </p:extLst>
          </p:nvPr>
        </p:nvGraphicFramePr>
        <p:xfrm>
          <a:off x="4102100" y="490155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73725228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select-data-</a:t>
                      </a:r>
                      <a:r>
                        <a:rPr lang="en-US" sz="1200" u="none" strike="noStrike" dirty="0" err="1">
                          <a:effectLst/>
                        </a:rPr>
                        <a:t>share.png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4024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4310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07217-2030-0E91-6218-5CC0FED72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0A73BE-8B76-15B3-1A32-9AA4D9D8D296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9FB92F7-F872-6917-9C13-0C8C329C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816100"/>
            <a:ext cx="5943600" cy="32258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1081B12-0D2E-510F-6D3F-DEC2DB3ED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51198"/>
              </p:ext>
            </p:extLst>
          </p:nvPr>
        </p:nvGraphicFramePr>
        <p:xfrm>
          <a:off x="4102100" y="536454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49207039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select-items-for-</a:t>
                      </a:r>
                      <a:r>
                        <a:rPr lang="en-US" sz="1200" u="none" strike="noStrike" dirty="0" err="1">
                          <a:effectLst/>
                        </a:rPr>
                        <a:t>share.png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9459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01177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FA047-6D4B-E1CF-79A1-40FCBD55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05295F-D4B6-700D-25BD-7F6890878D36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F6B3BF1-2274-88D8-93C3-44D091683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190750"/>
            <a:ext cx="5943600" cy="24765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C738B9-7416-5514-6685-EF2EB3809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04496"/>
              </p:ext>
            </p:extLst>
          </p:nvPr>
        </p:nvGraphicFramePr>
        <p:xfrm>
          <a:off x="4102100" y="490155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98288372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select-provider-</a:t>
                      </a:r>
                      <a:r>
                        <a:rPr lang="en-US" sz="1200" u="none" strike="noStrike" dirty="0" err="1">
                          <a:effectLst/>
                        </a:rPr>
                        <a:t>share.png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705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81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A806AC-B326-452E-5630-5478259F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828800"/>
            <a:ext cx="4572000" cy="32004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6B25A0-BAF8-6F69-3798-7233B913A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296599"/>
              </p:ext>
            </p:extLst>
          </p:nvPr>
        </p:nvGraphicFramePr>
        <p:xfrm>
          <a:off x="4102100" y="505994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90798357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access-local-data-catalog-3.png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076132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12FF45-965E-1A90-F375-80C67D577116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43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397FE-44D7-AC50-10ED-B6AC44818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1711E4-18E0-70F7-7731-099C8DF93518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A3C0F7-CD89-826E-D056-B012A139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787650"/>
            <a:ext cx="4572000" cy="12827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CC150F-54B1-D951-192C-9E0F30263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78279"/>
              </p:ext>
            </p:extLst>
          </p:nvPr>
        </p:nvGraphicFramePr>
        <p:xfrm>
          <a:off x="4102100" y="440384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417965630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set-provider-</a:t>
                      </a:r>
                      <a:r>
                        <a:rPr lang="en-US" sz="1200" u="none" strike="noStrike" dirty="0" err="1">
                          <a:effectLst/>
                        </a:rPr>
                        <a:t>id.png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9519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2538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60138-701D-1B7B-2E7D-8570183C7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53504C-EDF8-C49D-805A-5418724C2738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8807E41-BE64-2B56-CEA9-597FA2328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603500"/>
            <a:ext cx="6400800" cy="1651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2434E3-6BAC-733E-5D95-FAF8CB15B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09175"/>
              </p:ext>
            </p:extLst>
          </p:nvPr>
        </p:nvGraphicFramePr>
        <p:xfrm>
          <a:off x="4102100" y="458903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61818782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task1-scrn-3.png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169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0589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A6E34-B055-B2F7-1F7E-F703EAF1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C311CF-3FCE-F6F6-DAD1-E15DC7BE1A7D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0B70ED8-2AB4-4E24-9524-7DE569D1B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581150"/>
            <a:ext cx="6400800" cy="3695700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0F1C682-6508-249F-526E-6B1FA0F7E9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735672"/>
              </p:ext>
            </p:extLst>
          </p:nvPr>
        </p:nvGraphicFramePr>
        <p:xfrm>
          <a:off x="4095750" y="5588100"/>
          <a:ext cx="400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000500" imgH="215900" progId="Excel.Sheet.12">
                  <p:embed/>
                </p:oleObj>
              </mc:Choice>
              <mc:Fallback>
                <p:oleObj name="Worksheet" r:id="rId3" imgW="4000500" imgH="215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5750" y="5588100"/>
                        <a:ext cx="400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91056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B1CDC-23B3-C93C-A770-71A2270C5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28396A-10E0-BD02-2357-C9A48E525E90}"/>
              </a:ext>
            </a:extLst>
          </p:cNvPr>
          <p:cNvGraphicFramePr>
            <a:graphicFrameLocks noGrp="1"/>
          </p:cNvGraphicFramePr>
          <p:nvPr/>
        </p:nvGraphicFramePr>
        <p:xfrm>
          <a:off x="2025089" y="236959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72220888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5: Create &amp; Share Data Products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93074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96A80A-6B4D-DF00-C9B4-08B538B42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1219200"/>
            <a:ext cx="4470400" cy="44196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E7362AE-9E34-97E1-5624-C6E26EACF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671130"/>
              </p:ext>
            </p:extLst>
          </p:nvPr>
        </p:nvGraphicFramePr>
        <p:xfrm>
          <a:off x="4102100" y="6174772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17051501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task1-scrn-5.png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8375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6384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B9007-65BE-7FD2-35B6-8176713D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CD2AB-A92A-B623-4F77-A689E2BCF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378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F22657-052D-4DCB-561F-365F2C022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36874"/>
              </p:ext>
            </p:extLst>
          </p:nvPr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B690B8D-C68B-BD3A-36F6-8524A344C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457673"/>
              </p:ext>
            </p:extLst>
          </p:nvPr>
        </p:nvGraphicFramePr>
        <p:xfrm>
          <a:off x="4102100" y="490155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424596574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navigate-to-</a:t>
                      </a:r>
                      <a:r>
                        <a:rPr lang="en-US" sz="1200" u="none" strike="noStrike" dirty="0" err="1">
                          <a:effectLst/>
                        </a:rPr>
                        <a:t>adb.png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39205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44C5F38-0CDF-6216-6136-B76526F7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864003"/>
            <a:ext cx="5943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805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519CA-E536-D957-6A21-20BAD1BFA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FB559E-48B4-89F2-13E0-D5830B50CDBC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9F6EE2-EBBC-3B6F-A4FF-36FF1298C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881256"/>
              </p:ext>
            </p:extLst>
          </p:nvPr>
        </p:nvGraphicFramePr>
        <p:xfrm>
          <a:off x="4102100" y="3970237"/>
          <a:ext cx="3987800" cy="1924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52682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oci-adb-select.png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466059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67730BA-AC52-8017-E9C2-AD82102FA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1338251"/>
            <a:ext cx="7772400" cy="22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183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4154A-8FE2-A4AB-B968-6A82FE2E9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C87785-1676-88C8-E87F-230764309737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626E3A1-6BA3-86E2-571B-E18829F6E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352550"/>
            <a:ext cx="5943600" cy="41529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3D8620-28AF-6D99-D49F-5EDA1EF5A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666188"/>
              </p:ext>
            </p:extLst>
          </p:nvPr>
        </p:nvGraphicFramePr>
        <p:xfrm>
          <a:off x="4102100" y="6059025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75521440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select-shared-data-1a.png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5368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6083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7FBDB-9019-3D8F-0D47-29AB27DD9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C1195A-5D64-F5E4-4AEC-8FAAC6C47674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73F0C5F-82C0-DDB3-04E3-97719772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49450"/>
            <a:ext cx="5943600" cy="29591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26E917-DA8F-C340-05BF-979B35824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12468"/>
              </p:ext>
            </p:extLst>
          </p:nvPr>
        </p:nvGraphicFramePr>
        <p:xfrm>
          <a:off x="4102100" y="524879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02692302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select-shared-data-2.png)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3778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44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BFF84-177D-98EB-2625-5415DF136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BF2A37-DC95-DA36-EE9B-E9EA746FBF44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94EC5C6-7977-5A60-3037-B7A1848B7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470150"/>
            <a:ext cx="5943600" cy="19177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4FC6A6-24A0-3430-B6A0-F33A731D1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83160"/>
              </p:ext>
            </p:extLst>
          </p:nvPr>
        </p:nvGraphicFramePr>
        <p:xfrm>
          <a:off x="4102100" y="479738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06175530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select-shared-data-2a.png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9434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93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8A45F-35F7-0E54-9FA4-44B8267DE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9DF0A-659A-1986-CDE3-52B2A6565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987550"/>
            <a:ext cx="4572000" cy="28829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BBED0D-A7F0-03FC-615C-4A36A2471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71191"/>
              </p:ext>
            </p:extLst>
          </p:nvPr>
        </p:nvGraphicFramePr>
        <p:xfrm>
          <a:off x="4102100" y="503588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9808893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access-local-data-catalog-4.png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141440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D8666C-1BD2-A4CE-C4C2-DDE8D2EEAFFC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763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E91C1-2347-11B1-3E65-7A848769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307BD6-EC8D-A2CD-968F-817138D6E82F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C40D06B-706E-1BA6-C067-D764DFB3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43100"/>
            <a:ext cx="5943600" cy="2971800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1192400-2C48-8A69-3AB9-4623559673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868988"/>
              </p:ext>
            </p:extLst>
          </p:nvPr>
        </p:nvGraphicFramePr>
        <p:xfrm>
          <a:off x="4095750" y="5125112"/>
          <a:ext cx="40005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4000500" imgH="215900" progId="Excel.Sheet.12">
                  <p:embed/>
                </p:oleObj>
              </mc:Choice>
              <mc:Fallback>
                <p:oleObj name="Worksheet" r:id="rId3" imgW="4000500" imgH="215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5750" y="5125112"/>
                        <a:ext cx="40005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45186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362B0-30D7-A775-1FDF-23DB7A7E2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70002F-E136-EC94-2742-89A25BA4CCA2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D47DC2F-FF41-7ABD-C6FF-70DF1824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365250"/>
            <a:ext cx="5943600" cy="41275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847153-94FB-7FA0-C432-C303A5680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676041"/>
              </p:ext>
            </p:extLst>
          </p:nvPr>
        </p:nvGraphicFramePr>
        <p:xfrm>
          <a:off x="4102100" y="5827531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13708947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select-shared-data-3a.png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73825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998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934F3-4F1A-01A8-8001-E58F789FB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35287B-3B8E-BB2E-C451-0D830D12C518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6A9BD9-F583-8757-5E94-C32782A0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803400"/>
            <a:ext cx="5943600" cy="32512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D16510-6D64-C4FF-804E-75E833F8F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82483"/>
              </p:ext>
            </p:extLst>
          </p:nvPr>
        </p:nvGraphicFramePr>
        <p:xfrm>
          <a:off x="4102100" y="5248797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2863903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select-shared-data-4.png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6975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7038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105E-E38C-17EB-F4E7-DC27A7FB1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6DE67A-315C-B6A9-2BF2-B28F41CA5AF5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1B31D54-434C-31D2-5C7D-F4AF08B5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49500"/>
            <a:ext cx="5943600" cy="21590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92993F-52E2-CB55-DFF5-5E3E1F886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49636"/>
              </p:ext>
            </p:extLst>
          </p:nvPr>
        </p:nvGraphicFramePr>
        <p:xfrm>
          <a:off x="4102100" y="479738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89778902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select-shared-data-4a.png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0863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1719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49E49-7D25-912E-7490-6ED238EA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F1040F-1D62-CAA3-5057-B3B14FD3DEB3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190E4D6-CD95-2AF2-6654-0FEE9B21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0" y="2063750"/>
            <a:ext cx="4508500" cy="27305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82CFA5-B351-C7DA-82E7-AD9853B00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407148"/>
              </p:ext>
            </p:extLst>
          </p:nvPr>
        </p:nvGraphicFramePr>
        <p:xfrm>
          <a:off x="4102100" y="524879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41751305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select-shared-data-5.png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4995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8667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16E34-F073-EFA7-274F-74C38221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3EBD35-9A04-B5E7-BA4F-B5D47307BADE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E5B079E-00B2-D279-2453-483D9900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216150"/>
            <a:ext cx="5943600" cy="24257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DA63D7-3768-4F0F-678A-87033B1EC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682359"/>
              </p:ext>
            </p:extLst>
          </p:nvPr>
        </p:nvGraphicFramePr>
        <p:xfrm>
          <a:off x="4102100" y="479738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87035634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select-shared-data-6.png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96226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115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7ECC2-65D3-A218-DDFC-364FAA7F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043E74-B88E-8C96-46B7-3AEB87F4C96D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988F8A1-8F88-52AB-65A5-50556566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49450"/>
            <a:ext cx="5943600" cy="29591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2211436-4058-AB4D-0E57-340FE643C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70395"/>
              </p:ext>
            </p:extLst>
          </p:nvPr>
        </p:nvGraphicFramePr>
        <p:xfrm>
          <a:off x="4102100" y="513304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41356411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select-shared-</a:t>
                      </a:r>
                      <a:r>
                        <a:rPr lang="en-US" sz="1200" u="none" strike="noStrike" dirty="0" err="1">
                          <a:effectLst/>
                        </a:rPr>
                        <a:t>data.png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0638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2457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6971-2E02-D9F1-C089-92C7B02D5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FECE41-8188-811B-F02B-A50DF2443977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5F3DB3B-FDD0-E258-A99E-1EA76615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603500"/>
            <a:ext cx="6400800" cy="16510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49E71E-8670-9DBE-4778-F0AB7D72F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44203"/>
              </p:ext>
            </p:extLst>
          </p:nvPr>
        </p:nvGraphicFramePr>
        <p:xfrm>
          <a:off x="4102100" y="458903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80123803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subscribe-to-data-share-3.png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087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9166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7BCD6-ABA4-EFC5-9FA7-B6FE393F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AF32CB-B957-4C85-76C9-74FE67BC6F22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85B43B2-86F6-0B7C-A4A0-FC2CBEAF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581150"/>
            <a:ext cx="6400800" cy="36957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3F1F06-9013-9825-5C24-7C82A0B4D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108935"/>
              </p:ext>
            </p:extLst>
          </p:nvPr>
        </p:nvGraphicFramePr>
        <p:xfrm>
          <a:off x="4102100" y="544556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79929826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subscribe-to-data-share-4.png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2166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4361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B905-18B3-80CA-E854-703B9E110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453B319-ED0B-3DEE-12EE-BD061791D322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0E6DDA5-D261-6B5A-7404-76020284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816100"/>
            <a:ext cx="4572000" cy="32258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048779-7072-5F0E-7D0B-26DB0F766D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384782"/>
              </p:ext>
            </p:extLst>
          </p:nvPr>
        </p:nvGraphicFramePr>
        <p:xfrm>
          <a:off x="4102100" y="524879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556129223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subscribe-to-data-share-5.png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2691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8067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96BD-7A73-BEB1-6ED1-76C7D43DF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CC0F2C-6682-78F1-1DF7-13473915F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1574800"/>
            <a:ext cx="6223000" cy="37084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32D549B-D3FC-91BC-49A3-15C43D992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479968"/>
              </p:ext>
            </p:extLst>
          </p:nvPr>
        </p:nvGraphicFramePr>
        <p:xfrm>
          <a:off x="4102100" y="542089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03145089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add-connections-to-catalog-1.png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0972962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377A2C-B3CF-F242-93E2-E76D028C7E84}"/>
              </a:ext>
            </a:extLst>
          </p:cNvPr>
          <p:cNvSpPr txBox="1"/>
          <p:nvPr/>
        </p:nvSpPr>
        <p:spPr>
          <a:xfrm>
            <a:off x="1534029" y="134028"/>
            <a:ext cx="7772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 Lab 3: Discover and View your Data Lake Assets from your Data Catalog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237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98EB-45F9-6687-C2EA-CEE35CACC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D65BF3-D38B-09F5-4114-B816ACB47F0B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BFBEF0D-C629-9D85-8F36-3B67915DE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184400"/>
            <a:ext cx="4572000" cy="2489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5C6147-25A7-77EC-39FD-B00659B7B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22122"/>
              </p:ext>
            </p:extLst>
          </p:nvPr>
        </p:nvGraphicFramePr>
        <p:xfrm>
          <a:off x="4102100" y="482053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95027849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subscribe-to-data-share-6.png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0650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458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D28FC-B64F-CB11-2CA1-123CBD04F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DF0BDC-C440-6B8B-A431-169AC633856D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B7C8D4-E22B-D520-A18C-1488004D6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525233"/>
              </p:ext>
            </p:extLst>
          </p:nvPr>
        </p:nvGraphicFramePr>
        <p:xfrm>
          <a:off x="4102100" y="5480290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5070009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subscribe-to-data-share-7.png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385393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4CF7C59-4976-516B-D382-FEDE20EC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466850"/>
            <a:ext cx="64008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8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227AA-48AF-6F1B-4F3B-207A3DFEA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A899F6-EDB5-788F-D569-F359EB2C5F61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1ABAF44-BBF6-2A46-1FA1-994CD758F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317750"/>
            <a:ext cx="4572000" cy="22225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039A0BA-F245-C280-7FD8-690324F39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196200"/>
              </p:ext>
            </p:extLst>
          </p:nvPr>
        </p:nvGraphicFramePr>
        <p:xfrm>
          <a:off x="4102100" y="4727937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08286422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subscribe-to-data-share-8.png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3728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69296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339D2-3EC4-8C5C-CF96-7AD6B6782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4E596F0-66E8-3F17-9F76-D49F52A21428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0652046-9BE9-8CE8-8D91-E2F82042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057400"/>
            <a:ext cx="5943600" cy="27432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5D1A2AD-5EE0-CB8F-C599-CFF34A0C6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616831"/>
              </p:ext>
            </p:extLst>
          </p:nvPr>
        </p:nvGraphicFramePr>
        <p:xfrm>
          <a:off x="4102100" y="5133049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96634454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subscribe-to-delta-share-</a:t>
                      </a:r>
                      <a:r>
                        <a:rPr lang="en-US" sz="1200" u="none" strike="noStrike" dirty="0" err="1">
                          <a:effectLst/>
                        </a:rPr>
                        <a:t>provider.png</a:t>
                      </a:r>
                      <a:r>
                        <a:rPr lang="en-US" sz="1200" u="none" strike="noStrike" dirty="0"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4152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799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58385-E3C5-CB30-211D-B8B9AEA4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F48EE66-3360-18B3-23CB-672E61A63CD3}"/>
              </a:ext>
            </a:extLst>
          </p:cNvPr>
          <p:cNvGraphicFramePr>
            <a:graphicFrameLocks noGrp="1"/>
          </p:cNvGraphicFramePr>
          <p:nvPr/>
        </p:nvGraphicFramePr>
        <p:xfrm>
          <a:off x="3390900" y="711522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E3E6D60-72E5-6A8C-AE4B-18CEBF289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1911350"/>
            <a:ext cx="5194300" cy="30353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E260C2-B3B9-CEF6-2264-FA539A9FB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795236"/>
              </p:ext>
            </p:extLst>
          </p:nvPr>
        </p:nvGraphicFramePr>
        <p:xfrm>
          <a:off x="4102100" y="5596037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4848918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subscribe-to-share-provider-2.png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2646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6273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78406-61D2-F7C5-3ADA-8A57BD033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0490B-05FE-58FC-4C09-511E07AD4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673100"/>
            <a:ext cx="5943600" cy="55118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A33244-F255-3BBB-A8BB-1A519BBF3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926451"/>
              </p:ext>
            </p:extLst>
          </p:nvPr>
        </p:nvGraphicFramePr>
        <p:xfrm>
          <a:off x="3390900" y="179087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40676357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6: Subscribe to Data Product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129909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566669-1922-28A5-E853-21C84F2AD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29529"/>
              </p:ext>
            </p:extLst>
          </p:nvPr>
        </p:nvGraphicFramePr>
        <p:xfrm>
          <a:off x="4102100" y="640626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299538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subscribe-to-share-</a:t>
                      </a:r>
                      <a:r>
                        <a:rPr lang="en-US" sz="1200" u="none" strike="noStrike" dirty="0" err="1">
                          <a:effectLst/>
                        </a:rPr>
                        <a:t>provider.png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104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5246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55FC-44EC-0EE5-2A64-270ED265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3395C-3401-C193-30FA-5BF36AA6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702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C37C3C0-99A8-6BB9-8D0B-90517CBD8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565389"/>
              </p:ext>
            </p:extLst>
          </p:nvPr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EB36C55-9519-E9AF-F4C1-0A94F9972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600" y="1422400"/>
            <a:ext cx="5384800" cy="40132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AD9EF9-35B9-66F7-88C3-747DF4C0A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924348"/>
              </p:ext>
            </p:extLst>
          </p:nvPr>
        </p:nvGraphicFramePr>
        <p:xfrm>
          <a:off x="4102100" y="5711784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279819564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admin-user-sign-</a:t>
                      </a:r>
                      <a:r>
                        <a:rPr lang="en-US" sz="1200" u="none" strike="noStrike" dirty="0" err="1">
                          <a:effectLst/>
                        </a:rPr>
                        <a:t>out.png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7765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4387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16ABE-AEC8-4523-E0AF-83671C40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3E4378-03D7-5841-0CFF-29F8873CFF3C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DD552D1-8EE4-E770-DE62-67DA6079C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765300"/>
            <a:ext cx="5461000" cy="33274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ABB822-7D96-A38F-8331-B3C04CBAE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285521"/>
              </p:ext>
            </p:extLst>
          </p:nvPr>
        </p:nvGraphicFramePr>
        <p:xfrm>
          <a:off x="4102100" y="5364543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18686709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db</a:t>
                      </a:r>
                      <a:r>
                        <a:rPr lang="en-US" sz="1200" u="none" strike="noStrike" dirty="0">
                          <a:effectLst/>
                        </a:rPr>
                        <a:t>-actions-data-</a:t>
                      </a:r>
                      <a:r>
                        <a:rPr lang="en-US" sz="1200" u="none" strike="noStrike" dirty="0" err="1">
                          <a:effectLst/>
                        </a:rPr>
                        <a:t>load.png</a:t>
                      </a:r>
                      <a:r>
                        <a:rPr lang="en-US" sz="1200" u="none" strike="noStrike" dirty="0"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5766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5750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DA950-8CDC-6C92-1D28-9ABDEABFC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804CAA-A53B-DBC4-39BD-F14AEB63C8F0}"/>
              </a:ext>
            </a:extLst>
          </p:cNvPr>
          <p:cNvGraphicFramePr>
            <a:graphicFrameLocks noGrp="1"/>
          </p:cNvGraphicFramePr>
          <p:nvPr/>
        </p:nvGraphicFramePr>
        <p:xfrm>
          <a:off x="1851467" y="375856"/>
          <a:ext cx="54102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10200">
                  <a:extLst>
                    <a:ext uri="{9D8B030D-6E8A-4147-A177-3AD203B41FA5}">
                      <a16:colId xmlns:a16="http://schemas.microsoft.com/office/drawing/2014/main" val="27751882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Lab 7: Build Your Data Pipeline: Load &amp; Transform Data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67158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3E5E71F-9213-744D-572C-A136CB45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0" y="1631950"/>
            <a:ext cx="4127500" cy="35941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CDD88EB-DC30-85A9-F73E-7438FABC9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763377"/>
              </p:ext>
            </p:extLst>
          </p:nvPr>
        </p:nvGraphicFramePr>
        <p:xfrm>
          <a:off x="4102100" y="5468716"/>
          <a:ext cx="3987800" cy="20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87800">
                  <a:extLst>
                    <a:ext uri="{9D8B030D-6E8A-4147-A177-3AD203B41FA5}">
                      <a16:colId xmlns:a16="http://schemas.microsoft.com/office/drawing/2014/main" val="385263291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loan-user-sign-</a:t>
                      </a:r>
                      <a:r>
                        <a:rPr lang="en-US" sz="1200" u="none" strike="noStrike" dirty="0" err="1">
                          <a:effectLst/>
                        </a:rPr>
                        <a:t>on.png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436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67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1697</Words>
  <Application>Microsoft Macintosh PowerPoint</Application>
  <PresentationFormat>Widescreen</PresentationFormat>
  <Paragraphs>232</Paragraphs>
  <Slides>126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Aptos</vt:lpstr>
      <vt:lpstr>Aptos Display</vt:lpstr>
      <vt:lpstr>Aptos Narrow</vt:lpstr>
      <vt:lpstr>Arial</vt:lpstr>
      <vt:lpstr>Calibri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Otis Barr</dc:creator>
  <cp:lastModifiedBy>Otis Barr</cp:lastModifiedBy>
  <cp:revision>2</cp:revision>
  <dcterms:created xsi:type="dcterms:W3CDTF">2025-05-30T18:32:58Z</dcterms:created>
  <dcterms:modified xsi:type="dcterms:W3CDTF">2025-06-03T07:14:22Z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6665055-977f-4acd-9884-1bec8e5ad200_Enabled">
    <vt:lpwstr>true</vt:lpwstr>
  </property>
  <property fmtid="{D5CDD505-2E9C-101B-9397-08002B2CF9AE}" pid="3" name="MSIP_Label_56665055-977f-4acd-9884-1bec8e5ad200_SetDate">
    <vt:lpwstr>2025-06-03T04:41:35Z</vt:lpwstr>
  </property>
  <property fmtid="{D5CDD505-2E9C-101B-9397-08002B2CF9AE}" pid="4" name="MSIP_Label_56665055-977f-4acd-9884-1bec8e5ad200_Method">
    <vt:lpwstr>Standard</vt:lpwstr>
  </property>
  <property fmtid="{D5CDD505-2E9C-101B-9397-08002B2CF9AE}" pid="5" name="MSIP_Label_56665055-977f-4acd-9884-1bec8e5ad200_Name">
    <vt:lpwstr>Anyone ( Unrestricted )</vt:lpwstr>
  </property>
  <property fmtid="{D5CDD505-2E9C-101B-9397-08002B2CF9AE}" pid="6" name="MSIP_Label_56665055-977f-4acd-9884-1bec8e5ad200_SiteId">
    <vt:lpwstr>4e2c6054-71cb-48f1-bd6c-3a9705aca71b</vt:lpwstr>
  </property>
  <property fmtid="{D5CDD505-2E9C-101B-9397-08002B2CF9AE}" pid="7" name="MSIP_Label_56665055-977f-4acd-9884-1bec8e5ad200_ActionId">
    <vt:lpwstr>2563e539-7e25-4d58-aa31-1301cb3bb065</vt:lpwstr>
  </property>
  <property fmtid="{D5CDD505-2E9C-101B-9397-08002B2CF9AE}" pid="8" name="MSIP_Label_56665055-977f-4acd-9884-1bec8e5ad200_ContentBits">
    <vt:lpwstr>3</vt:lpwstr>
  </property>
  <property fmtid="{D5CDD505-2E9C-101B-9397-08002B2CF9AE}" pid="9" name="MSIP_Label_56665055-977f-4acd-9884-1bec8e5ad200_Tag">
    <vt:lpwstr>50, 3, 0, 1</vt:lpwstr>
  </property>
  <property fmtid="{D5CDD505-2E9C-101B-9397-08002B2CF9AE}" pid="10" name="ClassificationContentMarkingFooterLocations">
    <vt:lpwstr>Office Theme:10</vt:lpwstr>
  </property>
  <property fmtid="{D5CDD505-2E9C-101B-9397-08002B2CF9AE}" pid="11" name="ClassificationContentMarkingFooterText">
    <vt:lpwstr>Confidential - Oracle Restricted</vt:lpwstr>
  </property>
  <property fmtid="{D5CDD505-2E9C-101B-9397-08002B2CF9AE}" pid="12" name="ClassificationContentMarkingHeaderLocations">
    <vt:lpwstr>Office Theme:9</vt:lpwstr>
  </property>
  <property fmtid="{D5CDD505-2E9C-101B-9397-08002B2CF9AE}" pid="13" name="ClassificationContentMarkingHeaderText">
    <vt:lpwstr>Confidential - Oracle Restricted</vt:lpwstr>
  </property>
</Properties>
</file>